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22"/>
  </p:notesMasterIdLst>
  <p:handoutMasterIdLst>
    <p:handoutMasterId r:id="rId23"/>
  </p:handoutMasterIdLst>
  <p:sldIdLst>
    <p:sldId id="261" r:id="rId2"/>
    <p:sldId id="321" r:id="rId3"/>
    <p:sldId id="456" r:id="rId4"/>
    <p:sldId id="471" r:id="rId5"/>
    <p:sldId id="464" r:id="rId6"/>
    <p:sldId id="465" r:id="rId7"/>
    <p:sldId id="466" r:id="rId8"/>
    <p:sldId id="453" r:id="rId9"/>
    <p:sldId id="449" r:id="rId10"/>
    <p:sldId id="439" r:id="rId11"/>
    <p:sldId id="441" r:id="rId12"/>
    <p:sldId id="469" r:id="rId13"/>
    <p:sldId id="450" r:id="rId14"/>
    <p:sldId id="467" r:id="rId15"/>
    <p:sldId id="482" r:id="rId16"/>
    <p:sldId id="485" r:id="rId17"/>
    <p:sldId id="459" r:id="rId18"/>
    <p:sldId id="460" r:id="rId19"/>
    <p:sldId id="486" r:id="rId20"/>
    <p:sldId id="484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69696"/>
    <a:srgbClr val="7BA0A8"/>
    <a:srgbClr val="607E23"/>
    <a:srgbClr val="E6E678"/>
    <a:srgbClr val="8F7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1" autoAdjust="0"/>
    <p:restoredTop sz="94604" autoAdjust="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4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621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621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621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/>
            </a:lvl1pPr>
          </a:lstStyle>
          <a:p>
            <a:fld id="{5BE853EF-A0A4-4578-89DC-40565A8EF1A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0229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621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621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621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/>
            </a:lvl1pPr>
          </a:lstStyle>
          <a:p>
            <a:fld id="{58DF6584-0CD6-4FB6-A611-FEAD9038D7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0244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DBCB75-64B2-4D8C-A68B-B6A2C8EC19B2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449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913410-3DB6-4197-9627-008A89E7B7C9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849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5874FB-9C4E-443C-A188-C47780913E9F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7869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7776D7-57AE-47FB-970A-4581F58D23FA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0706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4814C0-13A4-429B-8104-6662E731D386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0747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8B01A8E5-C28B-4D28-A8C4-75E23FF95407}" type="slidenum">
              <a:rPr lang="en-US" smtClean="0">
                <a:latin typeface="Arial" charset="0"/>
              </a:rPr>
              <a:pPr defTabSz="930275"/>
              <a:t>16</a:t>
            </a:fld>
            <a:endParaRPr lang="en-US" dirty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253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4690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90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recommendations are for discussion purposes only and are subject to the collective bargaining and regulatory processes.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CD6BD-A031-4F6D-90CD-9C88A0F3BE0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026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recommendations are for discussion purposes only and are subject to the collective bargaining and regulatory processes.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BC53C-A634-4E2E-86F3-86DDC7BEA15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4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recommendations are for discussion purposes only and are subject to the collective bargaining and regulatory processes.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0DFF4-AF92-48D0-B2B5-C44CF174D10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22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recommendations are for discussion purposes only and are subject to the collective bargaining and regulatory processes.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6BE64-3FC5-414C-AA51-0E1ED2C5BC1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9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recommendations are for discussion purposes only and are subject to the collective bargaining and regulatory processes.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3F9A7-C62D-44D8-8854-3892BA2071E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47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recommendations are for discussion purposes only and are subject to the collective bargaining and regulatory processes.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15D33-9DEB-490A-A74E-90B65461A19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37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recommendations are for discussion purposes only and are subject to the collective bargaining and regulatory processes.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7BE44-D4BB-42AF-AC51-22108BE8236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2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recommendations are for discussion purposes only and are subject to the collective bargaining and regulatory processes.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2CB62-9C66-4B7A-86D2-B70824E34D6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3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recommendations are for discussion purposes only and are subject to the collective bargaining and regulatory processes.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E15C0E-8961-4BE4-9904-92DC0DF10EB8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69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recommendations are for discussion purposes only and are subject to the collective bargaining and regulatory processes.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CC074-6AED-45DC-9868-FD4383BCAAD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recommendations are for discussion purposes only and are subject to the collective bargaining and regulatory processes.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250638-B6D1-4D9A-8224-BA6DC4F8A2D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85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recommendations are for discussion purposes only and are subject to the collective bargaining and regulatory processes.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C1E0D-8943-4F24-B8CB-82B2831A9BD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8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All recommendations are for discussion purposes only and are subject to the collective bargaining and regulatory processes.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F578707A-DD8D-41FD-AF79-8B3D4E822978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79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ne.com/gic" TargetMode="External"/><Relationship Id="rId3" Type="http://schemas.openxmlformats.org/officeDocument/2006/relationships/hyperlink" Target="http://www.harvardpilgrim.org/gic" TargetMode="External"/><Relationship Id="rId7" Type="http://schemas.openxmlformats.org/officeDocument/2006/relationships/hyperlink" Target="http://www.caremark.com/gic" TargetMode="External"/><Relationship Id="rId2" Type="http://schemas.openxmlformats.org/officeDocument/2006/relationships/hyperlink" Target="http://www.mass.gov/gi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icarestateplan.com/" TargetMode="External"/><Relationship Id="rId5" Type="http://schemas.openxmlformats.org/officeDocument/2006/relationships/hyperlink" Target="http://www.fallonhealth.org/gic" TargetMode="External"/><Relationship Id="rId4" Type="http://schemas.openxmlformats.org/officeDocument/2006/relationships/hyperlink" Target="http://www.tuftshealthplan.com/gic" TargetMode="External"/><Relationship Id="rId9" Type="http://schemas.openxmlformats.org/officeDocument/2006/relationships/hyperlink" Target="http://www.nhp.org/gi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825087" y="2282825"/>
            <a:ext cx="5652163" cy="674688"/>
          </a:xfrm>
        </p:spPr>
        <p:txBody>
          <a:bodyPr/>
          <a:lstStyle/>
          <a:p>
            <a:pPr algn="ctr" eaLnBrk="1" hangingPunct="1"/>
            <a:r>
              <a:rPr lang="en-US" altLang="en-US" sz="5400" dirty="0"/>
              <a:t>Town of Hingham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511300" y="4229100"/>
            <a:ext cx="6400800" cy="17653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</a:rPr>
              <a:t>Health Plan Educational Information for </a:t>
            </a:r>
            <a:r>
              <a:rPr lang="en-US" sz="2400" b="1" dirty="0">
                <a:solidFill>
                  <a:srgbClr val="FF0000"/>
                </a:solidFill>
              </a:rPr>
              <a:t>Medicare Eligible/Enrolled Retirees</a:t>
            </a:r>
          </a:p>
          <a:p>
            <a:pPr eaLnBrk="1" hangingPunct="1">
              <a:defRPr/>
            </a:pPr>
            <a:r>
              <a:rPr lang="en-US" sz="2400" dirty="0"/>
              <a:t>April 2017</a:t>
            </a:r>
          </a:p>
          <a:p>
            <a:pPr eaLnBrk="1" hangingPunct="1">
              <a:defRPr/>
            </a:pPr>
            <a:endParaRPr lang="en-US" sz="1400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772E44-BDF5-46CD-8A01-370454317366}" type="slidenum">
              <a:rPr lang="en-US" altLang="en-US">
                <a:latin typeface="Arial Black" panose="020B0A04020102020204" pitchFamily="34" charset="0"/>
              </a:rPr>
              <a:pPr/>
              <a:t>10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5850"/>
            <a:ext cx="8366125" cy="6858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GIC Medicare HMO Plans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2062163"/>
            <a:ext cx="8164513" cy="4221162"/>
          </a:xfrm>
        </p:spPr>
        <p:txBody>
          <a:bodyPr/>
          <a:lstStyle/>
          <a:p>
            <a:pPr marL="457200" indent="-457200" eaLnBrk="1" hangingPunct="1"/>
            <a:r>
              <a:rPr lang="en-US" altLang="en-US" sz="2400" dirty="0"/>
              <a:t>Members must select a Primary Care Physician (PCP)</a:t>
            </a:r>
          </a:p>
          <a:p>
            <a:pPr marL="457200" indent="-457200" eaLnBrk="1" hangingPunct="1"/>
            <a:r>
              <a:rPr lang="en-US" altLang="en-US" sz="2400" dirty="0"/>
              <a:t>Referrals are required to see Specialists</a:t>
            </a:r>
          </a:p>
          <a:p>
            <a:pPr marL="457200" indent="-457200" eaLnBrk="1" hangingPunct="1"/>
            <a:r>
              <a:rPr lang="en-US" altLang="en-US" sz="2400" dirty="0"/>
              <a:t>No coverage for out of network [non contracted] providers</a:t>
            </a:r>
          </a:p>
          <a:p>
            <a:pPr marL="692150" lvl="1" indent="-234950" eaLnBrk="1" hangingPunct="1"/>
            <a:r>
              <a:rPr lang="en-US" altLang="en-US" sz="2400" dirty="0"/>
              <a:t>Except for emergency care</a:t>
            </a:r>
          </a:p>
          <a:p>
            <a:pPr marL="457200" indent="-457200" eaLnBrk="1" hangingPunct="1"/>
            <a:r>
              <a:rPr lang="en-US" altLang="en-US" sz="2400" dirty="0"/>
              <a:t>Lower premium cost than other plan types</a:t>
            </a:r>
          </a:p>
          <a:p>
            <a:pPr marL="457200" indent="-457200" eaLnBrk="1" hangingPunct="1"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12BD2A-28B5-4EDA-B9AE-44FC2368D5C9}" type="slidenum">
              <a:rPr lang="en-US" altLang="en-US">
                <a:latin typeface="Arial Black" panose="020B0A04020102020204" pitchFamily="34" charset="0"/>
              </a:rPr>
              <a:pPr/>
              <a:t>11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5850"/>
            <a:ext cx="8366125" cy="6858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GIC Medicare Supplemental Indemnity Plans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2062163"/>
            <a:ext cx="8164513" cy="4221162"/>
          </a:xfrm>
        </p:spPr>
        <p:txBody>
          <a:bodyPr/>
          <a:lstStyle/>
          <a:p>
            <a:pPr marL="457200" indent="-457200" eaLnBrk="1" hangingPunct="1"/>
            <a:r>
              <a:rPr lang="en-US" altLang="en-US" sz="2400" dirty="0"/>
              <a:t>Members not required to select a Primary Care Physician (PCP)</a:t>
            </a:r>
          </a:p>
          <a:p>
            <a:pPr marL="457200" indent="-457200" eaLnBrk="1" hangingPunct="1"/>
            <a:r>
              <a:rPr lang="en-US" altLang="en-US" sz="2400" dirty="0"/>
              <a:t>No referrals required for specialists</a:t>
            </a:r>
          </a:p>
          <a:p>
            <a:pPr marL="457200" indent="-457200" eaLnBrk="1" hangingPunct="1"/>
            <a:r>
              <a:rPr lang="en-US" altLang="en-US" sz="2400" dirty="0"/>
              <a:t>Can utilize any provider that accepts Medicare</a:t>
            </a:r>
          </a:p>
          <a:p>
            <a:pPr marL="457200" indent="-457200" eaLnBrk="1" hangingPunct="1"/>
            <a:r>
              <a:rPr lang="en-US" altLang="en-US" sz="2400" dirty="0"/>
              <a:t>Highest premium cost plan</a:t>
            </a:r>
          </a:p>
          <a:p>
            <a:pPr marL="457200" indent="-457200" eaLnBrk="1" hangingPunct="1"/>
            <a:r>
              <a:rPr lang="en-US" altLang="en-US" sz="2400" dirty="0"/>
              <a:t>No geographical restrictions on enrollment</a:t>
            </a:r>
          </a:p>
          <a:p>
            <a:pPr marL="692150" lvl="1" indent="-234950" eaLnBrk="1" hangingPunct="1"/>
            <a:r>
              <a:rPr lang="en-US" altLang="en-US" sz="2200" dirty="0"/>
              <a:t>Member can live anywhere in the United States</a:t>
            </a:r>
          </a:p>
          <a:p>
            <a:pPr marL="692150" lvl="1" indent="-234950" eaLnBrk="1" hangingPunct="1"/>
            <a:r>
              <a:rPr lang="en-US" altLang="en-US" sz="2200" dirty="0"/>
              <a:t>Members living </a:t>
            </a:r>
            <a:r>
              <a:rPr lang="en-US" altLang="en-US" sz="2200" u="sng" dirty="0"/>
              <a:t>outside the U.S. </a:t>
            </a:r>
            <a:r>
              <a:rPr lang="en-US" altLang="en-US" sz="2200" dirty="0"/>
              <a:t>should select UniCare  State Indemnity Plan/Medicare Extension [OME]</a:t>
            </a:r>
          </a:p>
          <a:p>
            <a:pPr marL="692150" lvl="1" indent="-234950" eaLnBrk="1" hangingPunct="1"/>
            <a:endParaRPr lang="en-US" altLang="en-US" sz="2400" dirty="0"/>
          </a:p>
          <a:p>
            <a:pPr marL="457200" indent="-457200" eaLnBrk="1" hangingPunct="1"/>
            <a:endParaRPr lang="en-US" altLang="en-US" sz="24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GIC Indemnity/OME Plan Design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058415"/>
              </p:ext>
            </p:extLst>
          </p:nvPr>
        </p:nvGraphicFramePr>
        <p:xfrm>
          <a:off x="457200" y="1981200"/>
          <a:ext cx="8229600" cy="276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83">
                <a:tc>
                  <a:txBody>
                    <a:bodyPr/>
                    <a:lstStyle/>
                    <a:p>
                      <a:r>
                        <a:rPr lang="en-US" sz="1800" dirty="0"/>
                        <a:t>Plan Feature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Amount/Cost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r>
                        <a:rPr lang="en-US" sz="1800" dirty="0"/>
                        <a:t>Preventive Service Copay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 copay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154">
                <a:tc>
                  <a:txBody>
                    <a:bodyPr/>
                    <a:lstStyle/>
                    <a:p>
                      <a:r>
                        <a:rPr lang="en-US" sz="1800" dirty="0"/>
                        <a:t>Other Physician Office Copay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$10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54">
                <a:tc>
                  <a:txBody>
                    <a:bodyPr/>
                    <a:lstStyle/>
                    <a:p>
                      <a:r>
                        <a:rPr lang="en-US" sz="1800" dirty="0"/>
                        <a:t>Inpatient Hospitalization Copay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$50 per admission copay; maximum one per quarter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r>
                        <a:rPr lang="en-US" sz="1800" dirty="0"/>
                        <a:t>Outpatient Surgery</a:t>
                      </a:r>
                      <a:r>
                        <a:rPr lang="en-US" sz="1800" baseline="0" dirty="0"/>
                        <a:t> Copay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 copay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r>
                        <a:rPr lang="en-US" sz="1800" dirty="0"/>
                        <a:t>Emergency Room Copay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$50 copay/waived</a:t>
                      </a:r>
                      <a:r>
                        <a:rPr lang="en-US" sz="1800" baseline="0" dirty="0"/>
                        <a:t> if admitted</a:t>
                      </a:r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436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42D8EA-F44A-431F-B9BF-2FDDEE4AB191}" type="slidenum">
              <a:rPr lang="en-US" altLang="en-US">
                <a:latin typeface="Arial Black" panose="020B0A04020102020204" pitchFamily="34" charset="0"/>
              </a:rPr>
              <a:pPr/>
              <a:t>12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4DD4F3-A15C-4183-A136-13AF18285385}" type="slidenum">
              <a:rPr lang="en-US" altLang="en-US">
                <a:latin typeface="Arial Black" panose="020B0A04020102020204" pitchFamily="34" charset="0"/>
              </a:rPr>
              <a:pPr/>
              <a:t>13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5850"/>
            <a:ext cx="8366125" cy="685800"/>
          </a:xfrm>
        </p:spPr>
        <p:txBody>
          <a:bodyPr/>
          <a:lstStyle/>
          <a:p>
            <a:pPr eaLnBrk="1" hangingPunct="1"/>
            <a:r>
              <a:rPr lang="en-US" altLang="en-US" dirty="0"/>
              <a:t>Pharmacy Tiering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2062163"/>
            <a:ext cx="8164513" cy="4221162"/>
          </a:xfrm>
        </p:spPr>
        <p:txBody>
          <a:bodyPr/>
          <a:lstStyle/>
          <a:p>
            <a:pPr marL="457200" indent="-457200" eaLnBrk="1" hangingPunct="1">
              <a:lnSpc>
                <a:spcPct val="85000"/>
              </a:lnSpc>
            </a:pPr>
            <a:r>
              <a:rPr lang="en-US" altLang="en-US" sz="2800" dirty="0"/>
              <a:t>Formularies Vary from Plan to Plan</a:t>
            </a:r>
          </a:p>
          <a:p>
            <a:pPr marL="457200" indent="-457200" eaLnBrk="1" hangingPunct="1">
              <a:lnSpc>
                <a:spcPct val="85000"/>
              </a:lnSpc>
            </a:pPr>
            <a:r>
              <a:rPr lang="en-US" altLang="en-US" sz="2800" dirty="0"/>
              <a:t>Mail Order Programs Vary from Plan to Plan</a:t>
            </a:r>
          </a:p>
          <a:p>
            <a:pPr marL="457200" indent="-457200" eaLnBrk="1" hangingPunct="1">
              <a:lnSpc>
                <a:spcPct val="85000"/>
              </a:lnSpc>
            </a:pPr>
            <a:r>
              <a:rPr lang="en-US" altLang="en-US" sz="2800" dirty="0"/>
              <a:t>Pharmacy Tiering (typically)</a:t>
            </a:r>
          </a:p>
          <a:p>
            <a:pPr marL="457200" indent="-457200" eaLnBrk="1" hangingPunct="1">
              <a:lnSpc>
                <a:spcPct val="85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marL="1092200" lvl="2" indent="-234950" eaLnBrk="1" hangingPunct="1">
              <a:lnSpc>
                <a:spcPct val="80000"/>
              </a:lnSpc>
            </a:pPr>
            <a:r>
              <a:rPr lang="en-US" altLang="en-US" sz="2200" dirty="0"/>
              <a:t>Tier 1 – Generic and Low Cost Brand Drugs</a:t>
            </a:r>
          </a:p>
          <a:p>
            <a:pPr marL="1092200" lvl="2" indent="-234950" eaLnBrk="1" hangingPunct="1">
              <a:lnSpc>
                <a:spcPct val="80000"/>
              </a:lnSpc>
            </a:pPr>
            <a:r>
              <a:rPr lang="en-US" altLang="en-US" sz="2200" dirty="0"/>
              <a:t>Tier 2 – Brand Name and High Cost Generic Drugs</a:t>
            </a:r>
          </a:p>
          <a:p>
            <a:pPr marL="1092200" lvl="2" indent="-234950" eaLnBrk="1" hangingPunct="1">
              <a:lnSpc>
                <a:spcPct val="80000"/>
              </a:lnSpc>
            </a:pPr>
            <a:r>
              <a:rPr lang="en-US" altLang="en-US" sz="2200" dirty="0"/>
              <a:t>Tier 3 – Brand Name Non-Preferred Drugs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Pharmacy Tiering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4076700"/>
          </a:xfrm>
        </p:spPr>
        <p:txBody>
          <a:bodyPr/>
          <a:lstStyle/>
          <a:p>
            <a:pPr marL="457200" indent="-457200" eaLnBrk="1" hangingPunct="1">
              <a:lnSpc>
                <a:spcPct val="85000"/>
              </a:lnSpc>
            </a:pPr>
            <a:r>
              <a:rPr lang="en-US" altLang="en-US" sz="2800" dirty="0"/>
              <a:t>Copayments</a:t>
            </a:r>
          </a:p>
          <a:p>
            <a:pPr marL="692150" lvl="1" indent="-234950" eaLnBrk="1" hangingPunct="1">
              <a:lnSpc>
                <a:spcPct val="80000"/>
              </a:lnSpc>
            </a:pPr>
            <a:r>
              <a:rPr lang="en-US" altLang="en-US" sz="2400" dirty="0"/>
              <a:t>Retail 30 day supply</a:t>
            </a:r>
          </a:p>
          <a:p>
            <a:pPr marL="1092200" lvl="2" indent="-177800" eaLnBrk="1" hangingPunct="1">
              <a:lnSpc>
                <a:spcPct val="80000"/>
              </a:lnSpc>
            </a:pPr>
            <a:r>
              <a:rPr lang="en-US" altLang="en-US" dirty="0"/>
              <a:t>Tier 1  - $10</a:t>
            </a:r>
          </a:p>
          <a:p>
            <a:pPr marL="1092200" lvl="2" indent="-177800" eaLnBrk="1" hangingPunct="1">
              <a:lnSpc>
                <a:spcPct val="80000"/>
              </a:lnSpc>
            </a:pPr>
            <a:r>
              <a:rPr lang="en-US" altLang="en-US" dirty="0"/>
              <a:t>Tier 2  - $30</a:t>
            </a:r>
          </a:p>
          <a:p>
            <a:pPr marL="1092200" lvl="2" indent="-177800" eaLnBrk="1" hangingPunct="1">
              <a:lnSpc>
                <a:spcPct val="80000"/>
              </a:lnSpc>
            </a:pPr>
            <a:r>
              <a:rPr lang="en-US" altLang="en-US" dirty="0"/>
              <a:t>Tier 3  - $65</a:t>
            </a:r>
          </a:p>
          <a:p>
            <a:pPr marL="692150" lvl="1" indent="-234950" eaLnBrk="1" hangingPunct="1">
              <a:lnSpc>
                <a:spcPct val="80000"/>
              </a:lnSpc>
            </a:pPr>
            <a:r>
              <a:rPr lang="en-US" altLang="en-US" sz="2400" dirty="0"/>
              <a:t>Mail Order 90 day supply</a:t>
            </a:r>
          </a:p>
          <a:p>
            <a:pPr marL="1092200" lvl="2" indent="-177800" eaLnBrk="1" hangingPunct="1">
              <a:lnSpc>
                <a:spcPct val="80000"/>
              </a:lnSpc>
            </a:pPr>
            <a:r>
              <a:rPr lang="en-US" altLang="en-US" dirty="0"/>
              <a:t>Tier 1  - $25</a:t>
            </a:r>
          </a:p>
          <a:p>
            <a:pPr marL="1092200" lvl="2" indent="-177800" eaLnBrk="1" hangingPunct="1">
              <a:lnSpc>
                <a:spcPct val="80000"/>
              </a:lnSpc>
            </a:pPr>
            <a:r>
              <a:rPr lang="en-US" altLang="en-US" dirty="0"/>
              <a:t>Tier 2  - $75</a:t>
            </a:r>
          </a:p>
          <a:p>
            <a:pPr marL="1092200" lvl="2" indent="-177800" eaLnBrk="1" hangingPunct="1">
              <a:lnSpc>
                <a:spcPct val="80000"/>
              </a:lnSpc>
            </a:pPr>
            <a:r>
              <a:rPr lang="en-US" altLang="en-US" dirty="0"/>
              <a:t>Tier 3  - $165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DB6F7A-C1AF-4DE8-84FE-268A56A19C1A}" type="slidenum">
              <a:rPr lang="en-US" altLang="en-US">
                <a:latin typeface="Arial Black" panose="020B0A04020102020204" pitchFamily="34" charset="0"/>
              </a:rPr>
              <a:pPr/>
              <a:t>14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Mitigation Plan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r>
              <a:rPr lang="en-US" sz="2800" dirty="0"/>
              <a:t>Public Employee Committee [PEC] and Town Negotiated a Mitigation Program</a:t>
            </a:r>
          </a:p>
          <a:p>
            <a:pPr marL="857250" lvl="1" indent="-457200" eaLnBrk="1" hangingPunct="1">
              <a:defRPr/>
            </a:pPr>
            <a:r>
              <a:rPr lang="en-US" sz="2400" dirty="0"/>
              <a:t>Health Reimbursement Arrangement [HRA] will reimburse Inpatient, Outpatient Surgery and Hi-tech Imaging copayments </a:t>
            </a:r>
          </a:p>
          <a:p>
            <a:pPr marL="857250" lvl="1" indent="-457200" eaLnBrk="1" hangingPunct="1">
              <a:defRPr/>
            </a:pPr>
            <a:r>
              <a:rPr lang="en-US" sz="2400" dirty="0"/>
              <a:t>Currently only the UniCare Indemnity plan has a copay covered by the mitigation plan ($50 I/P copay)</a:t>
            </a:r>
          </a:p>
          <a:p>
            <a:pPr>
              <a:defRPr/>
            </a:pPr>
            <a:r>
              <a:rPr lang="en-US" sz="2800" dirty="0"/>
              <a:t>Claims for reimbursement are filed with the Town Accountant’s office</a:t>
            </a:r>
          </a:p>
          <a:p>
            <a:pPr>
              <a:defRPr/>
            </a:pPr>
            <a:r>
              <a:rPr lang="en-US" sz="2800" dirty="0"/>
              <a:t>One time premium credit of $75 in November</a:t>
            </a:r>
            <a:endParaRPr lang="en-US" sz="2400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5890E4-C80A-4D2F-98FC-62ED1E20C2E4}" type="slidenum">
              <a:rPr lang="en-US" altLang="en-US">
                <a:latin typeface="Arial Black" panose="020B0A04020102020204" pitchFamily="34" charset="0"/>
              </a:rPr>
              <a:pPr/>
              <a:t>15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Local GIC Health Fair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324100"/>
            <a:ext cx="8229600" cy="3200400"/>
          </a:xfrm>
        </p:spPr>
        <p:txBody>
          <a:bodyPr anchor="ctr">
            <a:spAutoFit/>
          </a:bodyPr>
          <a:lstStyle/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 dirty="0">
                <a:cs typeface="Times New Roman" pitchFamily="18" charset="0"/>
              </a:rPr>
              <a:t>April 13</a:t>
            </a:r>
            <a:r>
              <a:rPr lang="en-US" sz="2800" b="1" baseline="30000" dirty="0">
                <a:cs typeface="Times New Roman" pitchFamily="18" charset="0"/>
              </a:rPr>
              <a:t>th</a:t>
            </a:r>
            <a:endParaRPr lang="en-US" sz="2800" b="1" dirty="0"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 dirty="0">
                <a:cs typeface="Times New Roman" pitchFamily="18" charset="0"/>
              </a:rPr>
              <a:t>THURSDAY 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 dirty="0">
                <a:cs typeface="Times New Roman" pitchFamily="18" charset="0"/>
              </a:rPr>
              <a:t>11:00 AM - 4:00 PM</a:t>
            </a:r>
            <a:endParaRPr lang="en-US" sz="2200" dirty="0"/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en-US" sz="2200" dirty="0"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 dirty="0">
                <a:cs typeface="Times New Roman" pitchFamily="18" charset="0"/>
              </a:rPr>
              <a:t>Hingham Middle School GYM</a:t>
            </a:r>
            <a:endParaRPr lang="en-US" sz="2200" dirty="0"/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en-US" sz="2200" dirty="0"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 dirty="0">
                <a:cs typeface="Times New Roman" pitchFamily="18" charset="0"/>
              </a:rPr>
              <a:t>1103 Main Street</a:t>
            </a:r>
            <a:endParaRPr lang="en-US" sz="2200" dirty="0"/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200" dirty="0">
                <a:cs typeface="Times New Roman" pitchFamily="18" charset="0"/>
              </a:rPr>
              <a:t>Hingham</a:t>
            </a:r>
            <a:endParaRPr lang="en-US" sz="2200" dirty="0"/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F8AEF3-2F1A-405C-8084-D5800E92ED4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7653" name="Content Placeholder 4"/>
          <p:cNvSpPr>
            <a:spLocks noGrp="1"/>
          </p:cNvSpPr>
          <p:nvPr>
            <p:ph sz="half" idx="4294967295"/>
          </p:nvPr>
        </p:nvSpPr>
        <p:spPr>
          <a:xfrm>
            <a:off x="5105400" y="1828800"/>
            <a:ext cx="4038600" cy="40052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8603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B218E7-09EA-49F4-A1EA-AD452F3F5387}" type="slidenum">
              <a:rPr lang="en-US" altLang="en-US">
                <a:latin typeface="Arial Black" panose="020B0A04020102020204" pitchFamily="34" charset="0"/>
              </a:rPr>
              <a:pPr/>
              <a:t>17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TIPS FOR SELECTING A GIC PLAN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Carefully review the GIC </a:t>
            </a:r>
            <a:r>
              <a:rPr lang="en-US" altLang="en-US" sz="2800" u="sng" dirty="0"/>
              <a:t>Benefit Decision Guide.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Complete a questionnaire and estimate your utilization of medical services.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Doctors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Hospitals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Prescriptions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Discuss the GIC plans with family, friends and your physician(s).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		</a:t>
            </a:r>
            <a:endParaRPr lang="en-US" altLang="en-US" sz="2800" dirty="0"/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TIPS FOR SELECTING A GIC PLAN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Contact the carriers on the telephone or using the internet. Ask the carriers about: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The physicians who treat you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The hospitals where you get care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The prescription drugs that you take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Any Durable Medical Equipment or Device that you use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Attend a GIC Health Fair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Review Rate Sheets for Monthly Contributions</a:t>
            </a:r>
            <a:r>
              <a:rPr lang="en-US" altLang="en-US" sz="1800" dirty="0"/>
              <a:t>	</a:t>
            </a:r>
            <a:endParaRPr lang="en-US" alt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0F62EE-58C0-4E37-8528-79B58B7BAB3B}" type="slidenum">
              <a:rPr lang="en-US" altLang="en-US">
                <a:latin typeface="Arial Black" panose="020B0A04020102020204" pitchFamily="34" charset="0"/>
              </a:rPr>
              <a:pPr/>
              <a:t>18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TIPS FOR SELECTING A GIC PLAN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u="sng" dirty="0"/>
              <a:t>Contact Information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Group Insurance Commission:  </a:t>
            </a:r>
            <a:r>
              <a:rPr lang="en-US" sz="1800" dirty="0">
                <a:hlinkClick r:id="rId2"/>
              </a:rPr>
              <a:t>www.mass.gov/gic</a:t>
            </a:r>
            <a:r>
              <a:rPr lang="en-US" sz="1800" dirty="0"/>
              <a:t>             (617) 727-2310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Harvard Pilgrim Health Plan:  </a:t>
            </a:r>
            <a:r>
              <a:rPr lang="en-US" sz="1800" dirty="0">
                <a:hlinkClick r:id="rId3"/>
              </a:rPr>
              <a:t>www.harvardpilgrim.or</a:t>
            </a:r>
            <a:r>
              <a:rPr lang="en-US" sz="1800" u="sng" dirty="0">
                <a:hlinkClick r:id="rId3"/>
              </a:rPr>
              <a:t>g/gic</a:t>
            </a:r>
            <a:r>
              <a:rPr lang="en-US" sz="1800" dirty="0"/>
              <a:t>   (800) 542-1499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Tufts Health Plan:  </a:t>
            </a:r>
            <a:r>
              <a:rPr lang="en-US" sz="1800" dirty="0">
                <a:hlinkClick r:id="rId4"/>
              </a:rPr>
              <a:t>www.tuftshealthplan.com</a:t>
            </a:r>
            <a:r>
              <a:rPr lang="en-US" sz="1800" u="sng" dirty="0">
                <a:hlinkClick r:id="rId4"/>
              </a:rPr>
              <a:t>/gic</a:t>
            </a:r>
            <a:r>
              <a:rPr lang="en-US" sz="1800" dirty="0"/>
              <a:t>	       (800) 870-9488</a:t>
            </a:r>
            <a:endParaRPr lang="en-US" sz="1800" u="sng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Fallon Community Health Plan:  </a:t>
            </a:r>
            <a:r>
              <a:rPr lang="en-US" sz="1800" dirty="0">
                <a:hlinkClick r:id="rId5"/>
              </a:rPr>
              <a:t>www.fallonhealth.org/gic</a:t>
            </a:r>
            <a:r>
              <a:rPr lang="en-US" sz="1800" dirty="0"/>
              <a:t>   (866) 344-4442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UniCare: </a:t>
            </a:r>
            <a:r>
              <a:rPr lang="en-US" sz="1800" u="sng" dirty="0">
                <a:hlinkClick r:id="rId6"/>
              </a:rPr>
              <a:t>www.unicarestateplan.com</a:t>
            </a:r>
            <a:r>
              <a:rPr lang="en-US" sz="1800" u="sng" dirty="0"/>
              <a:t> </a:t>
            </a:r>
            <a:r>
              <a:rPr lang="en-US" sz="1800" dirty="0"/>
              <a:t>		       (800) 442-9300</a:t>
            </a:r>
            <a:endParaRPr lang="en-US" sz="1800" u="sng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Caremark Pharmacy </a:t>
            </a:r>
            <a:r>
              <a:rPr lang="en-US" sz="1800" u="sng" dirty="0">
                <a:hlinkClick r:id="rId7"/>
              </a:rPr>
              <a:t>www.caremark.com/gi</a:t>
            </a:r>
            <a:r>
              <a:rPr lang="en-US" sz="1800" dirty="0">
                <a:hlinkClick r:id="rId7"/>
              </a:rPr>
              <a:t>c</a:t>
            </a:r>
            <a:r>
              <a:rPr lang="en-US" sz="1800" dirty="0"/>
              <a:t> 	       (877) 876-7214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Health New England: </a:t>
            </a:r>
            <a:r>
              <a:rPr lang="en-US" sz="1800" dirty="0">
                <a:hlinkClick r:id="rId8"/>
              </a:rPr>
              <a:t>www.hne.com/gic</a:t>
            </a:r>
            <a:r>
              <a:rPr lang="en-US" sz="1800" dirty="0"/>
              <a:t>		       (800) 842-4464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Neighborhood Health Plan: </a:t>
            </a:r>
            <a:r>
              <a:rPr lang="en-US" sz="1800" dirty="0">
                <a:hlinkClick r:id="rId9"/>
              </a:rPr>
              <a:t>www.nhp.org/gic</a:t>
            </a:r>
            <a:r>
              <a:rPr lang="en-US" sz="1800" dirty="0"/>
              <a:t>		       (866)-567-9715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A7A1FB-3351-40DC-BB72-A6654EAE554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13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1AC659-B52B-473B-9848-CE8B68E2E108}" type="slidenum">
              <a:rPr lang="en-US" altLang="en-US">
                <a:latin typeface="Arial Black" panose="020B0A04020102020204" pitchFamily="34" charset="0"/>
              </a:rPr>
              <a:pPr/>
              <a:t>2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5850"/>
            <a:ext cx="8366125" cy="6858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Agenda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2062163"/>
            <a:ext cx="8164513" cy="4221162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Overview</a:t>
            </a:r>
          </a:p>
          <a:p>
            <a:pPr lvl="1" eaLnBrk="1" hangingPunct="1"/>
            <a:r>
              <a:rPr lang="en-US" altLang="en-US" sz="2200" dirty="0"/>
              <a:t>What is the GIC?</a:t>
            </a:r>
          </a:p>
          <a:p>
            <a:pPr lvl="1" eaLnBrk="1" hangingPunct="1"/>
            <a:r>
              <a:rPr lang="en-US" altLang="en-US" sz="2200" dirty="0"/>
              <a:t>Medicare Highlights</a:t>
            </a:r>
          </a:p>
          <a:p>
            <a:pPr eaLnBrk="1" hangingPunct="1"/>
            <a:r>
              <a:rPr lang="en-US" altLang="en-US" sz="2600" dirty="0"/>
              <a:t>Group Insurance Commission (GIC) Plans</a:t>
            </a:r>
          </a:p>
          <a:p>
            <a:pPr lvl="1" eaLnBrk="1" hangingPunct="1"/>
            <a:r>
              <a:rPr lang="en-US" altLang="en-US" sz="2000" dirty="0"/>
              <a:t>Health Maintenance Organization (HMO) Plan</a:t>
            </a:r>
          </a:p>
          <a:p>
            <a:pPr lvl="1" eaLnBrk="1" hangingPunct="1"/>
            <a:r>
              <a:rPr lang="en-US" altLang="en-US" sz="2000" dirty="0"/>
              <a:t>Indemnity Plan</a:t>
            </a:r>
          </a:p>
          <a:p>
            <a:pPr eaLnBrk="1" hangingPunct="1"/>
            <a:r>
              <a:rPr lang="en-US" altLang="en-US" sz="2600" dirty="0"/>
              <a:t>Drug Tiering</a:t>
            </a:r>
          </a:p>
          <a:p>
            <a:pPr eaLnBrk="1" hangingPunct="1"/>
            <a:r>
              <a:rPr lang="en-US" altLang="en-US" sz="2600" dirty="0"/>
              <a:t>Mitigation Plan</a:t>
            </a:r>
          </a:p>
          <a:p>
            <a:pPr eaLnBrk="1" hangingPunct="1"/>
            <a:r>
              <a:rPr lang="en-US" altLang="en-US" sz="2600" dirty="0"/>
              <a:t>Selecting a GIC Plan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 and Answers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E082E9-034B-4427-957E-FA7E8B468863}" type="slidenum">
              <a:rPr lang="en-US" altLang="en-US">
                <a:latin typeface="Arial Black" panose="020B0A04020102020204" pitchFamily="34" charset="0"/>
              </a:rPr>
              <a:pPr/>
              <a:t>20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528B65-DDAD-46B6-AB5B-16E08D98BEB8}" type="slidenum">
              <a:rPr lang="en-US" altLang="en-US">
                <a:latin typeface="Arial Black" panose="020B0A04020102020204" pitchFamily="34" charset="0"/>
              </a:rPr>
              <a:pPr/>
              <a:t>3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5325"/>
            <a:ext cx="7497763" cy="8096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Overview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43050"/>
            <a:ext cx="8229600" cy="43243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400" dirty="0"/>
              <a:t>Town employees and retirees will receive their health insurance through the plans offered by the Group Insurance Commission (GIC) starting on July 1, 2017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Current Town plans will be in effect until June 30, 2017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Open enrollment will be held from Wednesday, April 5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through Wednesday, May 3</a:t>
            </a:r>
            <a:r>
              <a:rPr lang="en-US" altLang="en-US" sz="2000" baseline="30000" dirty="0"/>
              <a:t>rd</a:t>
            </a:r>
            <a:r>
              <a:rPr lang="en-US" altLang="en-US" sz="2000" dirty="0"/>
              <a:t> </a:t>
            </a:r>
            <a:endParaRPr lang="en-US" altLang="en-US" sz="2000" baseline="300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ALL employees and retirees </a:t>
            </a:r>
            <a:r>
              <a:rPr lang="en-US" altLang="en-US" sz="2000" u="sng" dirty="0"/>
              <a:t>MUST</a:t>
            </a:r>
            <a:r>
              <a:rPr lang="en-US" altLang="en-US" sz="2000" dirty="0"/>
              <a:t> enroll if you want coverage as of July 1, 2017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Marriage licenses,  Birth Certificates, Adoption and Guardianship records are required to enroll dependents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2400" dirty="0"/>
              <a:t>Life Insurance &amp; Dental Insurance will be offered by Town with a separate Open Enrollment process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What Is the GIC?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r>
              <a:rPr lang="en-US" altLang="en-US" sz="2400" dirty="0"/>
              <a:t>The mission of the GIC is to deliver high quality care at reasonable costs</a:t>
            </a:r>
          </a:p>
          <a:p>
            <a:r>
              <a:rPr lang="en-US" altLang="en-US" sz="2400" dirty="0"/>
              <a:t>GIC was established by the Legislature in 1955</a:t>
            </a:r>
          </a:p>
          <a:p>
            <a:r>
              <a:rPr lang="en-US" altLang="en-US" sz="2400" dirty="0"/>
              <a:t>GIC is a quasi-independent state agency governed by a 17-member Commission appointed by the Governor </a:t>
            </a:r>
          </a:p>
          <a:p>
            <a:r>
              <a:rPr lang="en-US" altLang="en-US" sz="2400" dirty="0"/>
              <a:t>Commission members include representatives of labor, municipalities, and retirees</a:t>
            </a:r>
          </a:p>
          <a:p>
            <a:r>
              <a:rPr lang="en-US" altLang="en-US" sz="2400" dirty="0"/>
              <a:t>GIC's FY17 appropriation is $2.1 billion. </a:t>
            </a:r>
          </a:p>
          <a:p>
            <a:r>
              <a:rPr lang="en-US" altLang="en-US" sz="2400" dirty="0"/>
              <a:t>GIC covers 250,000 subscribers and 436,000 lives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A66B9-443C-4C28-BD4C-F0001D33076A}" type="slidenum">
              <a:rPr lang="en-US" altLang="en-US">
                <a:latin typeface="Arial Black" panose="020B0A04020102020204" pitchFamily="34" charset="0"/>
              </a:rPr>
              <a:pPr/>
              <a:t>4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altLang="en-US" sz="4000" dirty="0"/>
              <a:t>Medicare Guidelines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43925" cy="5429250"/>
          </a:xfrm>
        </p:spPr>
        <p:txBody>
          <a:bodyPr/>
          <a:lstStyle/>
          <a:p>
            <a:r>
              <a:rPr lang="en-US" altLang="en-US" sz="2600" dirty="0"/>
              <a:t>Retirees age 65 or older and certain disabled people who qualify (40 quarters)</a:t>
            </a:r>
          </a:p>
          <a:p>
            <a:r>
              <a:rPr lang="en-US" altLang="en-US" sz="2600" dirty="0"/>
              <a:t>Medicare Part A – “Free”</a:t>
            </a:r>
          </a:p>
          <a:p>
            <a:pPr lvl="1"/>
            <a:r>
              <a:rPr lang="en-US" altLang="en-US" sz="2000" dirty="0"/>
              <a:t>Inpatient hospital care</a:t>
            </a:r>
          </a:p>
          <a:p>
            <a:pPr lvl="1"/>
            <a:r>
              <a:rPr lang="en-US" altLang="en-US" sz="2000" dirty="0"/>
              <a:t>Some skilled nursing facility care</a:t>
            </a:r>
          </a:p>
          <a:p>
            <a:pPr lvl="1"/>
            <a:r>
              <a:rPr lang="en-US" altLang="en-US" sz="2000" dirty="0"/>
              <a:t>Hospice </a:t>
            </a:r>
          </a:p>
          <a:p>
            <a:r>
              <a:rPr lang="en-US" altLang="en-US" sz="2600" dirty="0"/>
              <a:t>Medicare Part B - $134 “standard” premium/month – most pay less</a:t>
            </a:r>
          </a:p>
          <a:p>
            <a:pPr lvl="1"/>
            <a:r>
              <a:rPr lang="en-US" altLang="en-US" sz="2000" dirty="0"/>
              <a:t>Physician care</a:t>
            </a:r>
          </a:p>
          <a:p>
            <a:pPr lvl="1"/>
            <a:r>
              <a:rPr lang="en-US" altLang="en-US" sz="2000" dirty="0"/>
              <a:t>Diagnostic, x-ray and lab</a:t>
            </a:r>
          </a:p>
          <a:p>
            <a:pPr lvl="1"/>
            <a:r>
              <a:rPr lang="en-US" altLang="en-US" sz="2000" dirty="0"/>
              <a:t>Durable medical equipment</a:t>
            </a:r>
          </a:p>
          <a:p>
            <a:r>
              <a:rPr lang="en-US" altLang="en-US" sz="2600" dirty="0"/>
              <a:t>GIC Medicare plans </a:t>
            </a:r>
            <a:r>
              <a:rPr lang="en-US" altLang="en-US" sz="2600" u="sng" dirty="0"/>
              <a:t>coordinate</a:t>
            </a:r>
            <a:r>
              <a:rPr lang="en-US" altLang="en-US" sz="2600" dirty="0"/>
              <a:t> with Medicare to provide you with comprehensive insurance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E8C945-8B50-493A-9B20-4C64E5F90B4A}" type="slidenum">
              <a:rPr lang="en-US" altLang="en-US">
                <a:latin typeface="Arial Black" panose="020B0A04020102020204" pitchFamily="34" charset="0"/>
              </a:rPr>
              <a:pPr/>
              <a:t>5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57275"/>
          </a:xfrm>
        </p:spPr>
        <p:txBody>
          <a:bodyPr/>
          <a:lstStyle/>
          <a:p>
            <a:r>
              <a:rPr lang="en-US" altLang="en-US" sz="4000" dirty="0"/>
              <a:t>Medicare Guidelines (continued)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38150" y="1524000"/>
            <a:ext cx="8229600" cy="4791075"/>
          </a:xfrm>
        </p:spPr>
        <p:txBody>
          <a:bodyPr/>
          <a:lstStyle/>
          <a:p>
            <a:r>
              <a:rPr lang="en-US" altLang="en-US" sz="2400" dirty="0"/>
              <a:t>Contact Social Security 3 months before you turn 65</a:t>
            </a:r>
          </a:p>
          <a:p>
            <a:r>
              <a:rPr lang="en-US" altLang="en-US" sz="2400" dirty="0"/>
              <a:t>If you (the insured) works beyond age 65, you should </a:t>
            </a:r>
            <a:r>
              <a:rPr lang="en-US" altLang="en-US" sz="2400" u="sng" dirty="0"/>
              <a:t>NOT</a:t>
            </a:r>
            <a:r>
              <a:rPr lang="en-US" altLang="en-US" sz="2400" dirty="0"/>
              <a:t> enroll in Medicare Part B until you (the insured) retires</a:t>
            </a:r>
          </a:p>
          <a:p>
            <a:r>
              <a:rPr lang="en-US" altLang="en-US" sz="2400" dirty="0"/>
              <a:t>If retired, you </a:t>
            </a:r>
            <a:r>
              <a:rPr lang="en-US" altLang="en-US" sz="2400" u="sng" dirty="0"/>
              <a:t>must</a:t>
            </a:r>
            <a:r>
              <a:rPr lang="en-US" altLang="en-US" sz="2400" dirty="0"/>
              <a:t> join Medicare and pay Part B premium to have GIC coverage</a:t>
            </a:r>
          </a:p>
          <a:p>
            <a:r>
              <a:rPr lang="en-US" altLang="en-US" sz="2400" dirty="0"/>
              <a:t>If your spouse/dependents are under 65, and you are retired, they will stay on an active plan through the GIC</a:t>
            </a:r>
          </a:p>
          <a:p>
            <a:pPr lvl="1"/>
            <a:r>
              <a:rPr lang="en-US" altLang="en-US" sz="2000" dirty="0"/>
              <a:t> Must be enrolled in the same carrier’s plans as subscriber</a:t>
            </a:r>
          </a:p>
          <a:p>
            <a:r>
              <a:rPr lang="en-US" altLang="en-US" sz="2400" dirty="0"/>
              <a:t>Do </a:t>
            </a:r>
            <a:r>
              <a:rPr lang="en-US" altLang="en-US" sz="2400" u="sng" dirty="0"/>
              <a:t>NOT</a:t>
            </a:r>
            <a:r>
              <a:rPr lang="en-US" altLang="en-US" sz="2400" dirty="0"/>
              <a:t> enroll in Medicare Part D plans</a:t>
            </a:r>
          </a:p>
          <a:p>
            <a:pPr lvl="1"/>
            <a:r>
              <a:rPr lang="en-US" altLang="en-US" sz="2000" dirty="0"/>
              <a:t>See GIC Benefit Decision Guide for more details and special circumstances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endParaRPr lang="en-US" alt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49837E-C717-4E53-B6B8-3A8D6EC0B0C0}" type="slidenum">
              <a:rPr lang="en-US" altLang="en-US">
                <a:latin typeface="Arial Black" panose="020B0A04020102020204" pitchFamily="34" charset="0"/>
              </a:rPr>
              <a:pPr/>
              <a:t>6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096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GIC Medicare Plans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BA6179-3CAB-4AAF-AA45-F5EAB92BAE4B}" type="slidenum">
              <a:rPr lang="en-US" altLang="en-US">
                <a:latin typeface="Arial Black" panose="020B0A04020102020204" pitchFamily="34" charset="0"/>
              </a:rPr>
              <a:pPr/>
              <a:t>7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0025" y="1314450"/>
          <a:ext cx="8705850" cy="5233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1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8345">
                <a:tc>
                  <a:txBody>
                    <a:bodyPr/>
                    <a:lstStyle/>
                    <a:p>
                      <a:r>
                        <a:rPr lang="en-US" sz="1800" dirty="0"/>
                        <a:t>Plan</a:t>
                      </a:r>
                      <a:r>
                        <a:rPr lang="en-US" sz="1800" baseline="0" dirty="0"/>
                        <a:t> Name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Type</a:t>
                      </a:r>
                      <a:r>
                        <a:rPr lang="en-US" sz="1800" baseline="0" dirty="0"/>
                        <a:t> of Plan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Service Area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5020">
                <a:tc>
                  <a:txBody>
                    <a:bodyPr/>
                    <a:lstStyle/>
                    <a:p>
                      <a:r>
                        <a:rPr lang="en-US" sz="1400" dirty="0"/>
                        <a:t>Fallon</a:t>
                      </a:r>
                      <a:r>
                        <a:rPr lang="en-US" sz="1400" baseline="0" dirty="0"/>
                        <a:t> Senior Plan</a:t>
                      </a:r>
                      <a:endParaRPr lang="en-US" sz="14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Medicare Advantage  [HMO]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Broad network in Hampden,</a:t>
                      </a:r>
                      <a:r>
                        <a:rPr lang="en-US" sz="1400" baseline="0" dirty="0"/>
                        <a:t> &amp; </a:t>
                      </a:r>
                      <a:r>
                        <a:rPr lang="en-US" sz="1400" dirty="0"/>
                        <a:t>Worcester counties; limited network in Essex, Franklin, Hampshire, Middlesex and Norfolk counties.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237">
                <a:tc>
                  <a:txBody>
                    <a:bodyPr/>
                    <a:lstStyle/>
                    <a:p>
                      <a:r>
                        <a:rPr lang="en-US" sz="1400" dirty="0"/>
                        <a:t>Harvard Pilgrim Medicare Enhance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Supplemental Medicare</a:t>
                      </a:r>
                    </a:p>
                    <a:p>
                      <a:r>
                        <a:rPr lang="en-US" sz="1400" dirty="0"/>
                        <a:t>[Indemnity]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Throughout U.S.A.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1629">
                <a:tc>
                  <a:txBody>
                    <a:bodyPr/>
                    <a:lstStyle/>
                    <a:p>
                      <a:r>
                        <a:rPr lang="en-US" sz="1400" dirty="0"/>
                        <a:t>Health New England MedPlus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Medicare HMO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Broad network in  Berkshire, Franklin, Hampden &amp; Hampshire</a:t>
                      </a:r>
                      <a:r>
                        <a:rPr lang="en-US" sz="1400" baseline="0" dirty="0"/>
                        <a:t>; limited network in Worcester.</a:t>
                      </a:r>
                      <a:endParaRPr lang="en-US" sz="14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6302">
                <a:tc>
                  <a:txBody>
                    <a:bodyPr/>
                    <a:lstStyle/>
                    <a:p>
                      <a:r>
                        <a:rPr lang="en-US" sz="1400" dirty="0"/>
                        <a:t>Tufts Medicare Complement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Supplemental Medicare HMO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Throughout  Massachusetts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56881">
                <a:tc>
                  <a:txBody>
                    <a:bodyPr/>
                    <a:lstStyle/>
                    <a:p>
                      <a:r>
                        <a:rPr lang="en-US" sz="1400" dirty="0"/>
                        <a:t>Tufts Medicare Preferred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Medicare Advantage  [HMO]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Broad network in Barnstable,</a:t>
                      </a:r>
                      <a:r>
                        <a:rPr lang="en-US" sz="1400" baseline="0" dirty="0"/>
                        <a:t> Essex, Hampden, Hampshire, Middlesex, Norfolk, Suffolk, Worcester  limited network in Bristol &amp; Plymouth counties</a:t>
                      </a:r>
                      <a:endParaRPr lang="en-US" sz="14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37574">
                <a:tc>
                  <a:txBody>
                    <a:bodyPr/>
                    <a:lstStyle/>
                    <a:p>
                      <a:r>
                        <a:rPr lang="en-US" sz="1600" dirty="0"/>
                        <a:t>UniCare</a:t>
                      </a:r>
                      <a:r>
                        <a:rPr lang="en-US" sz="1600" baseline="0" dirty="0"/>
                        <a:t> Indemnity Medicare Extension (OME) with CIC</a:t>
                      </a:r>
                      <a:endParaRPr lang="en-US" sz="1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Supplemental</a:t>
                      </a:r>
                      <a:r>
                        <a:rPr lang="en-US" sz="1600" baseline="0" dirty="0"/>
                        <a:t> Medicare</a:t>
                      </a:r>
                    </a:p>
                    <a:p>
                      <a:r>
                        <a:rPr lang="en-US" sz="1600" baseline="0" dirty="0"/>
                        <a:t>[Indemnity]</a:t>
                      </a:r>
                      <a:endParaRPr lang="en-US" sz="1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Throughout</a:t>
                      </a:r>
                      <a:r>
                        <a:rPr lang="en-US" sz="1600" baseline="0" dirty="0"/>
                        <a:t> USA and outside of USA</a:t>
                      </a:r>
                      <a:endParaRPr lang="en-US" sz="16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F7E0B9-0C5F-4CAB-8DB9-DF7900621922}" type="slidenum">
              <a:rPr lang="en-US" altLang="en-US">
                <a:latin typeface="Arial Black" panose="020B0A04020102020204" pitchFamily="34" charset="0"/>
              </a:rPr>
              <a:pPr/>
              <a:t>8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95350"/>
            <a:ext cx="7497763" cy="8763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GIC Medicare Plans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/>
              <a:t>Two types – HMO and Indemnity</a:t>
            </a:r>
          </a:p>
          <a:p>
            <a:pPr lvl="2" eaLnBrk="1" hangingPunct="1"/>
            <a:r>
              <a:rPr lang="en-US" altLang="en-US" dirty="0"/>
              <a:t>HMO Plans</a:t>
            </a:r>
          </a:p>
          <a:p>
            <a:pPr lvl="3" eaLnBrk="1" hangingPunct="1"/>
            <a:r>
              <a:rPr lang="en-US" altLang="en-US" dirty="0"/>
              <a:t>Primary Care Physician (PCP) required</a:t>
            </a:r>
          </a:p>
          <a:p>
            <a:pPr lvl="3" eaLnBrk="1" hangingPunct="1"/>
            <a:r>
              <a:rPr lang="en-US" altLang="en-US" dirty="0"/>
              <a:t>Referrals required for specialists for most plans</a:t>
            </a:r>
          </a:p>
          <a:p>
            <a:pPr lvl="3" eaLnBrk="1" hangingPunct="1"/>
            <a:r>
              <a:rPr lang="en-US" altLang="en-US" dirty="0"/>
              <a:t>No coverage for out of network providers (except emergencies)</a:t>
            </a:r>
          </a:p>
          <a:p>
            <a:pPr lvl="2" eaLnBrk="1" hangingPunct="1"/>
            <a:r>
              <a:rPr lang="en-US" altLang="en-US" dirty="0"/>
              <a:t>Indemnity Plans</a:t>
            </a:r>
          </a:p>
          <a:p>
            <a:pPr lvl="3" eaLnBrk="1" hangingPunct="1"/>
            <a:r>
              <a:rPr lang="en-US" altLang="en-US" dirty="0"/>
              <a:t>Access to any provider that accepts Medicare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950206-5C75-4B0A-825D-27299390E866}" type="slidenum">
              <a:rPr lang="en-US" altLang="en-US">
                <a:latin typeface="Arial Black" panose="020B0A04020102020204" pitchFamily="34" charset="0"/>
              </a:rPr>
              <a:pPr/>
              <a:t>9</a:t>
            </a:fld>
            <a:endParaRPr lang="en-US" altLang="en-US" dirty="0">
              <a:latin typeface="Arial Black" panose="020B0A04020102020204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5850"/>
            <a:ext cx="7497763" cy="6858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GIC Medicare Plans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400" dirty="0"/>
              <a:t>Medicare Retiree Plans with the most subscribers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UniCare  State Indemnity Plan/Medicare Extension [OME]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Harvard Pilgrim Medicare Enhance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2400" dirty="0"/>
              <a:t>Enrollment restrictions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UniCare  State Indemnity Plan/ Medicare Extension [OME] available throughout the United States and outside the United States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Harvard Pilgrim Medicare Enhance available throughout the United States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Other plans limited to Massachusetts and certain border counties by plan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5161</TotalTime>
  <Words>1099</Words>
  <Application>Microsoft Office PowerPoint</Application>
  <PresentationFormat>On-screen Show (4:3)</PresentationFormat>
  <Paragraphs>205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Times New Roman</vt:lpstr>
      <vt:lpstr>Wingdings</vt:lpstr>
      <vt:lpstr>Pixel</vt:lpstr>
      <vt:lpstr>Town of Hingham</vt:lpstr>
      <vt:lpstr>Agenda</vt:lpstr>
      <vt:lpstr>Overview</vt:lpstr>
      <vt:lpstr>What Is the GIC?</vt:lpstr>
      <vt:lpstr>Medicare Guidelines</vt:lpstr>
      <vt:lpstr>Medicare Guidelines (continued)</vt:lpstr>
      <vt:lpstr>GIC Medicare Plans</vt:lpstr>
      <vt:lpstr>GIC Medicare Plans</vt:lpstr>
      <vt:lpstr>GIC Medicare Plans</vt:lpstr>
      <vt:lpstr>GIC Medicare HMO Plans</vt:lpstr>
      <vt:lpstr>GIC Medicare Supplemental Indemnity Plans</vt:lpstr>
      <vt:lpstr>GIC Indemnity/OME Plan Design</vt:lpstr>
      <vt:lpstr>Pharmacy Tiering</vt:lpstr>
      <vt:lpstr>Pharmacy Tiering</vt:lpstr>
      <vt:lpstr>Mitigation Plan</vt:lpstr>
      <vt:lpstr>Local GIC Health Fair</vt:lpstr>
      <vt:lpstr>TIPS FOR SELECTING A GIC PLAN</vt:lpstr>
      <vt:lpstr>TIPS FOR SELECTING A GIC PLAN</vt:lpstr>
      <vt:lpstr>TIPS FOR SELECTING A GIC PLAN</vt:lpstr>
      <vt:lpstr>Questions and Answers</vt:lpstr>
    </vt:vector>
  </TitlesOfParts>
  <Company>Jacko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Title Text Times 28pt Regular</dc:title>
  <dc:creator>Pat Haraden</dc:creator>
  <cp:lastModifiedBy>Alec Porter</cp:lastModifiedBy>
  <cp:revision>323</cp:revision>
  <dcterms:modified xsi:type="dcterms:W3CDTF">2017-04-07T11:56:29Z</dcterms:modified>
</cp:coreProperties>
</file>